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Montserrat-regular.fntdata"/><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4f85c44b61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4f85c44b61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Raspbian is a Debian based operating system built by the engineers at Raspberry Pi specifically for their products. Debian’s kernel is Linux which boasts a wide-range of open source libraries available to use to help build the project. Raspbian includes support for python which is the language that will used to </a:t>
            </a:r>
            <a:r>
              <a:rPr lang="en"/>
              <a:t>program</a:t>
            </a:r>
            <a:r>
              <a:rPr lang="en"/>
              <a:t> the Raspberry Pi. One library that we use in our design is the “python-CAN” library. This is used in conjunction with the PiCAN interface to send requests to the vehicle and then read back the data </a:t>
            </a:r>
            <a:r>
              <a:rPr lang="en"/>
              <a:t>received</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data would then be collected and assembled into a JSON string to be transmitted over bluetooth to the Android app.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4cc493db2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cc493db2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other component of our project is the mobile companion app running on a compatible Android device.</a:t>
            </a:r>
            <a:br>
              <a:rPr lang="en"/>
            </a:br>
            <a:br>
              <a:rPr lang="en"/>
            </a:br>
            <a:r>
              <a:rPr lang="en"/>
              <a:t>The primary goal of the app is to provide a user-friendly, intuitive interface to display understandable real-time vehicle information, including current location and operating information.</a:t>
            </a:r>
            <a:br>
              <a:rPr lang="en"/>
            </a:br>
            <a:br>
              <a:rPr lang="en"/>
            </a:br>
            <a:r>
              <a:rPr lang="en"/>
              <a:t>This information is </a:t>
            </a:r>
            <a:r>
              <a:rPr lang="en"/>
              <a:t>received</a:t>
            </a:r>
            <a:r>
              <a:rPr lang="en"/>
              <a:t> over Bluetooth by the Android device in the form of serialized JSON objects. These objects are then converted into Java class objects, which can then be handled and displayed by the app.</a:t>
            </a:r>
            <a:br>
              <a:rPr lang="en"/>
            </a:br>
            <a:br>
              <a:rPr lang="en"/>
            </a:br>
            <a:r>
              <a:rPr lang="en"/>
              <a:t>The vehicle position data is displayed in a Google Maps activity. This position is determined by the </a:t>
            </a:r>
            <a:r>
              <a:rPr lang="en" sz="1200"/>
              <a:t>Adafruit GPS chip</a:t>
            </a:r>
            <a:r>
              <a:rPr lang="en"/>
              <a:t> in the Smart AVL device onboard the vehicle.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55cbdb02f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5cbdb02f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4cc493db2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4cc493db2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Due to limited time and budget, there are several features which could not be included in the scope of this project. These features could be added or expanded upon in future iterations of the project or companion app.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Primarily, the interface for remote communication with the app could be switched from using Bluetooth to cellular data. This would allow a remote user to be nearly anywhere in the world. </a:t>
            </a:r>
            <a:r>
              <a:rPr lang="en"/>
              <a:t>At a cost of over $200 and increased project complexity, this functionality was too expensive to implement in North America within our limited project budget</a:t>
            </a:r>
            <a:r>
              <a:rPr lang="en"/>
              <a:t>.</a:t>
            </a:r>
            <a:br>
              <a:rPr lang="en"/>
            </a:br>
            <a:br>
              <a:rPr lang="en"/>
            </a:br>
            <a:r>
              <a:rPr lang="en"/>
              <a:t>A hardware feature that could be added is to power the Raspberry Pi device over the vehicle’s OBD port instead of through a standard USB charger.</a:t>
            </a:r>
            <a:br>
              <a:rPr lang="en"/>
            </a:br>
            <a:br>
              <a:rPr lang="en"/>
            </a:br>
            <a:r>
              <a:rPr lang="en"/>
              <a:t>Testing could be continued to ensure device is capable of operating under sufficiently harsh conditions.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the prototype, the Bluetooth pairing process is not very user-friendly. This process could be made more </a:t>
            </a:r>
            <a:r>
              <a:rPr lang="en"/>
              <a:t>convenient through software additions and an added pairing button on the Raspberry Pi device.</a:t>
            </a:r>
            <a:br>
              <a:rPr lang="en"/>
            </a:br>
            <a:br>
              <a:rPr lang="en"/>
            </a:br>
            <a:r>
              <a:rPr lang="en"/>
              <a:t>Future iterations of the companion app could include features such as stats tracking and plotting, route history tracking, and intelligent data analysis and insights. To really drive the ‘smart’ into Smart AVL.</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4cc4a5518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4cc4a5518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cc4a551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cc4a551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first we’re going to discuss a little bit of the motivation for this project.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4f7ee944b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4f7ee944b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companies, particularly larger ones, own a lot of vehicles. This is particularly true if their business actually involves vehicles; for instance, if they’re a shipping or logistics company. The group of vehicles that a company owns is referred to as a “fleet” of vehicles, and the larger a company’s fleet becomes, the more problems they’ll face.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Foremost among these problems is vehicle maintenance - if your company have 500 cars, how can you be sure that they are all safe to drive? And even if the vehicle itself is safe to drive, how can you ensure that it’s being driven safely? And how can you optimize the routes of the vehicles? These are just some of the challenges that are faced by companies that have to maintain fleets.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One way to find answers to all these questions is by having some way of gathering data about the vehicles in our fleet. In particular, we really want to be able to gather data from our vehicles remotely, in real time. The “real time” part is important, since car crashes can happen in a split second. If you’re a company with a fleet, you really want to avert *this.* (show car crash picture that is on this slide)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4cc4a5518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4cc4a5518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rgbClr val="000000"/>
              </a:buClr>
              <a:buSzPts val="1100"/>
              <a:buFont typeface="Arial"/>
              <a:buNone/>
            </a:pPr>
            <a:r>
              <a:rPr lang="en" sz="1200"/>
              <a:t>There’s actually a company based in Edmonton that is dedicated to helping companies acquire and maintain fleets of vehicles. It is called Latium Fleet Management, and they offer a number of services to companies who want to be able to manage their fleets of vehicles more effectively. One of the main methods they use to accomplish this goal is by offering remote monitoring systems that are installed on fleet vehicles. This kind of system is what they were looking for in our capstone project, since it’s an effective solution to the problem that we laid out previously.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4cc4a5518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4cc4a5518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that we’ve explained the motivation of the project, we will take a look at what our solution 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f7ee944b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f7ee944b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designing a device to perform the function of remote vehicle monitoring, we have a number of considerations to keep in mind.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4f85c44b6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4f85c44b6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all these considerations in mind, we chose the Raspberry Pi 3 B+ as the basis of our project. Not only is the Raspberry Pi very durable in extreme weather conditions, (rated to work down to temperatures of -40 degrees), but it is also relatively small, and supports the possibility for future expansion with its many extra GPIO pins and USB ports. The platform provides onboard wifi and Bluetooth capabilities, the latter of which we take advantage of in our project. Additionally, the documentation for the Raspberry Pi and the related libraries are very thorough, which we believe greatly facilitates the development of the project.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4cc493db20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4cc493db2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&lt;&lt;I feel like the </a:t>
            </a:r>
            <a:r>
              <a:rPr lang="en"/>
              <a:t>descriptions</a:t>
            </a:r>
            <a:r>
              <a:rPr lang="en"/>
              <a:t> in the images are pretty good so I’m just going to copy them here&gt;&gt;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The vehicle generates CAN messages during normal operation, which record statistics.</a:t>
            </a:r>
            <a:endParaRPr/>
          </a:p>
          <a:p>
            <a:pPr indent="0" lvl="0" marL="0" rtl="0" algn="l">
              <a:spcBef>
                <a:spcPts val="0"/>
              </a:spcBef>
              <a:spcAft>
                <a:spcPts val="0"/>
              </a:spcAft>
              <a:buNone/>
            </a:pPr>
            <a:r>
              <a:rPr lang="en"/>
              <a:t>Second: CAN messages are sent from OBD-2 port to Smart AVL Device</a:t>
            </a:r>
            <a:endParaRPr/>
          </a:p>
          <a:p>
            <a:pPr indent="0" lvl="0" marL="0" rtl="0" algn="l">
              <a:spcBef>
                <a:spcPts val="0"/>
              </a:spcBef>
              <a:spcAft>
                <a:spcPts val="0"/>
              </a:spcAft>
              <a:buNone/>
            </a:pPr>
            <a:r>
              <a:rPr lang="en"/>
              <a:t>Third: Smart AVL converts CAN messages into serialized objects and stores them locally.</a:t>
            </a:r>
            <a:endParaRPr/>
          </a:p>
          <a:p>
            <a:pPr indent="0" lvl="0" marL="0" rtl="0" algn="l">
              <a:spcBef>
                <a:spcPts val="0"/>
              </a:spcBef>
              <a:spcAft>
                <a:spcPts val="0"/>
              </a:spcAft>
              <a:buNone/>
            </a:pPr>
            <a:r>
              <a:rPr lang="en"/>
              <a:t>Fourth: Serialized objects are wirelessly transmitted to remote user.</a:t>
            </a:r>
            <a:endParaRPr/>
          </a:p>
          <a:p>
            <a:pPr indent="0" lvl="0" marL="0" rtl="0" algn="l">
              <a:spcBef>
                <a:spcPts val="0"/>
              </a:spcBef>
              <a:spcAft>
                <a:spcPts val="0"/>
              </a:spcAft>
              <a:buNone/>
            </a:pPr>
            <a:r>
              <a:rPr lang="en"/>
              <a:t>Fifth: CAN messages are then deserialized and present to user in a legible format.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4cc493db2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4cc493db2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mentioned previously, our system is designed around the Raspberry Pi instead of the Altera DE1 board. The biggest advantage of using the Raspberry Pi is the open source libraries that have already been built for it as well as the wide range of peripheral parts that have been designed specifically for the Raspberry Pi.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help assist in reading the CAN messages from the vehicle, the PiCAN 2 CAN interface is used. This allows the messages to easily be read from the GPIO pins instead of having to manually configure the pins ourselves. To connect the vehicle and the PiCAN interface together, a OBD-2 to DB-9 cable is used to connect the two.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SD card used is to store the Raspbian operating system in addition to any local files or scripts that need to be run during execution.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the side is a picture of what the system looks like with the PiCAN connected to the Raspberry Pi</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14.png"/><Relationship Id="rId6" Type="http://schemas.openxmlformats.org/officeDocument/2006/relationships/image" Target="../media/image6.png"/><Relationship Id="rId7"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www.youtube.com/watch?v=LM6AoAzSRgY" TargetMode="External"/><Relationship Id="rId4"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Smart AVL</a:t>
            </a:r>
            <a:br>
              <a:rPr lang="en"/>
            </a:br>
            <a:r>
              <a:rPr lang="en" sz="1800"/>
              <a:t>(Automatic Vehicle Locator)</a:t>
            </a:r>
            <a:endParaRPr sz="1800"/>
          </a:p>
        </p:txBody>
      </p:sp>
      <p:sp>
        <p:nvSpPr>
          <p:cNvPr id="135" name="Google Shape;135;p13"/>
          <p:cNvSpPr txBox="1"/>
          <p:nvPr>
            <p:ph idx="1" type="subTitle"/>
          </p:nvPr>
        </p:nvSpPr>
        <p:spPr>
          <a:xfrm>
            <a:off x="5083950" y="3924925"/>
            <a:ext cx="3470700" cy="72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ECE 492 - Group 9		</a:t>
            </a:r>
            <a:r>
              <a:rPr lang="en" sz="1200">
                <a:solidFill>
                  <a:srgbClr val="666666"/>
                </a:solidFill>
                <a:latin typeface="Arial"/>
                <a:ea typeface="Arial"/>
                <a:cs typeface="Arial"/>
                <a:sym typeface="Arial"/>
              </a:rPr>
              <a:t>Nicholas Hoskins</a:t>
            </a:r>
            <a:br>
              <a:rPr lang="en" sz="1200">
                <a:solidFill>
                  <a:srgbClr val="666666"/>
                </a:solidFill>
                <a:latin typeface="Arial"/>
                <a:ea typeface="Arial"/>
                <a:cs typeface="Arial"/>
                <a:sym typeface="Arial"/>
              </a:rPr>
            </a:br>
            <a:r>
              <a:rPr lang="en" sz="1200">
                <a:solidFill>
                  <a:srgbClr val="666666"/>
                </a:solidFill>
                <a:latin typeface="Arial"/>
                <a:ea typeface="Arial"/>
                <a:cs typeface="Arial"/>
                <a:sym typeface="Arial"/>
              </a:rPr>
              <a:t>				Riley Dixon</a:t>
            </a:r>
            <a:br>
              <a:rPr lang="en" sz="1200">
                <a:solidFill>
                  <a:srgbClr val="666666"/>
                </a:solidFill>
                <a:latin typeface="Arial"/>
                <a:ea typeface="Arial"/>
                <a:cs typeface="Arial"/>
                <a:sym typeface="Arial"/>
              </a:rPr>
            </a:br>
            <a:r>
              <a:rPr lang="en" sz="1200">
                <a:solidFill>
                  <a:srgbClr val="666666"/>
                </a:solidFill>
                <a:latin typeface="Arial"/>
                <a:ea typeface="Arial"/>
                <a:cs typeface="Arial"/>
                <a:sym typeface="Arial"/>
              </a:rPr>
              <a:t>				Adrian Schuldhaus</a:t>
            </a:r>
            <a:endParaRPr>
              <a:solidFill>
                <a:srgbClr val="666666"/>
              </a:solidFill>
            </a:endParaRPr>
          </a:p>
        </p:txBody>
      </p:sp>
      <p:pic>
        <p:nvPicPr>
          <p:cNvPr id="136" name="Google Shape;136;p13"/>
          <p:cNvPicPr preferRelativeResize="0"/>
          <p:nvPr/>
        </p:nvPicPr>
        <p:blipFill>
          <a:blip r:embed="rId3">
            <a:alphaModFix/>
          </a:blip>
          <a:stretch>
            <a:fillRect/>
          </a:stretch>
        </p:blipFill>
        <p:spPr>
          <a:xfrm>
            <a:off x="1244850" y="3157300"/>
            <a:ext cx="1470826" cy="1470826"/>
          </a:xfrm>
          <a:prstGeom prst="rect">
            <a:avLst/>
          </a:prstGeom>
          <a:noFill/>
          <a:ln>
            <a:noFill/>
          </a:ln>
        </p:spPr>
      </p:pic>
      <p:sp>
        <p:nvSpPr>
          <p:cNvPr id="137" name="Google Shape;137;p13"/>
          <p:cNvSpPr txBox="1"/>
          <p:nvPr/>
        </p:nvSpPr>
        <p:spPr>
          <a:xfrm>
            <a:off x="43375" y="4799350"/>
            <a:ext cx="925500" cy="2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434343"/>
                </a:solidFill>
                <a:latin typeface="Lato"/>
                <a:ea typeface="Lato"/>
                <a:cs typeface="Lato"/>
                <a:sym typeface="Lato"/>
              </a:rPr>
              <a:t>2019.04.11</a:t>
            </a:r>
            <a:endParaRPr sz="1100">
              <a:solidFill>
                <a:srgbClr val="434343"/>
              </a:solidFill>
              <a:latin typeface="Lato"/>
              <a:ea typeface="Lato"/>
              <a:cs typeface="Lato"/>
              <a:sym typeface="Lato"/>
            </a:endParaRPr>
          </a:p>
        </p:txBody>
      </p:sp>
      <p:sp>
        <p:nvSpPr>
          <p:cNvPr id="138" name="Google Shape;13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Raspberry Pi </a:t>
            </a:r>
            <a:r>
              <a:rPr lang="en">
                <a:solidFill>
                  <a:srgbClr val="999999"/>
                </a:solidFill>
              </a:rPr>
              <a:t>-</a:t>
            </a:r>
            <a:r>
              <a:rPr lang="en"/>
              <a:t> </a:t>
            </a:r>
            <a:r>
              <a:rPr lang="en">
                <a:solidFill>
                  <a:srgbClr val="4A86E8"/>
                </a:solidFill>
              </a:rPr>
              <a:t>Software</a:t>
            </a:r>
            <a:endParaRPr>
              <a:solidFill>
                <a:srgbClr val="4A86E8"/>
              </a:solidFill>
            </a:endParaRPr>
          </a:p>
        </p:txBody>
      </p:sp>
      <p:sp>
        <p:nvSpPr>
          <p:cNvPr id="206" name="Google Shape;206;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highlight>
                <a:srgbClr val="00FF00"/>
              </a:highlight>
            </a:endParaRPr>
          </a:p>
          <a:p>
            <a:pPr indent="-311150" lvl="0" marL="457200" rtl="0" algn="l">
              <a:spcBef>
                <a:spcPts val="1600"/>
              </a:spcBef>
              <a:spcAft>
                <a:spcPts val="0"/>
              </a:spcAft>
              <a:buSzPts val="1300"/>
              <a:buChar char="●"/>
            </a:pPr>
            <a:r>
              <a:rPr lang="en"/>
              <a:t>Operating System: Raspbian</a:t>
            </a:r>
            <a:endParaRPr/>
          </a:p>
          <a:p>
            <a:pPr indent="-311150" lvl="0" marL="457200" rtl="0" algn="l">
              <a:spcBef>
                <a:spcPts val="0"/>
              </a:spcBef>
              <a:spcAft>
                <a:spcPts val="0"/>
              </a:spcAft>
              <a:buSzPts val="1300"/>
              <a:buChar char="●"/>
            </a:pPr>
            <a:r>
              <a:rPr lang="en"/>
              <a:t>Language Used: Python 3</a:t>
            </a:r>
            <a:endParaRPr/>
          </a:p>
          <a:p>
            <a:pPr indent="-311150" lvl="1" marL="914400" rtl="0" algn="l">
              <a:spcBef>
                <a:spcPts val="0"/>
              </a:spcBef>
              <a:spcAft>
                <a:spcPts val="0"/>
              </a:spcAft>
              <a:buSzPts val="1300"/>
              <a:buChar char="○"/>
            </a:pPr>
            <a:r>
              <a:rPr lang="en" sz="1300"/>
              <a:t>Python CAN library</a:t>
            </a:r>
            <a:endParaRPr sz="1300"/>
          </a:p>
          <a:p>
            <a:pPr indent="-311150" lvl="1" marL="914400" rtl="0" algn="l">
              <a:spcBef>
                <a:spcPts val="0"/>
              </a:spcBef>
              <a:spcAft>
                <a:spcPts val="0"/>
              </a:spcAft>
              <a:buSzPts val="1300"/>
              <a:buChar char="○"/>
            </a:pPr>
            <a:r>
              <a:rPr lang="en" sz="1300"/>
              <a:t>Raspberry Pi bluetooth library</a:t>
            </a:r>
            <a:endParaRPr sz="1300"/>
          </a:p>
          <a:p>
            <a:pPr indent="-311150" lvl="1" marL="914400" rtl="0" algn="l">
              <a:spcBef>
                <a:spcPts val="0"/>
              </a:spcBef>
              <a:spcAft>
                <a:spcPts val="0"/>
              </a:spcAft>
              <a:buSzPts val="1300"/>
              <a:buChar char="○"/>
            </a:pPr>
            <a:r>
              <a:rPr lang="en" sz="1300"/>
              <a:t>Adafruit CircuitPython library</a:t>
            </a:r>
            <a:endParaRPr sz="1300"/>
          </a:p>
        </p:txBody>
      </p:sp>
      <p:pic>
        <p:nvPicPr>
          <p:cNvPr id="207" name="Google Shape;207;p22"/>
          <p:cNvPicPr preferRelativeResize="0"/>
          <p:nvPr/>
        </p:nvPicPr>
        <p:blipFill>
          <a:blip r:embed="rId3">
            <a:alphaModFix/>
          </a:blip>
          <a:stretch>
            <a:fillRect/>
          </a:stretch>
        </p:blipFill>
        <p:spPr>
          <a:xfrm>
            <a:off x="6567450" y="393750"/>
            <a:ext cx="1905000" cy="1905000"/>
          </a:xfrm>
          <a:prstGeom prst="rect">
            <a:avLst/>
          </a:prstGeom>
          <a:noFill/>
          <a:ln>
            <a:noFill/>
          </a:ln>
        </p:spPr>
      </p:pic>
      <p:pic>
        <p:nvPicPr>
          <p:cNvPr id="208" name="Google Shape;208;p22"/>
          <p:cNvPicPr preferRelativeResize="0"/>
          <p:nvPr/>
        </p:nvPicPr>
        <p:blipFill>
          <a:blip r:embed="rId4">
            <a:alphaModFix/>
          </a:blip>
          <a:stretch>
            <a:fillRect/>
          </a:stretch>
        </p:blipFill>
        <p:spPr>
          <a:xfrm>
            <a:off x="6206550" y="2854375"/>
            <a:ext cx="2129850" cy="1808850"/>
          </a:xfrm>
          <a:prstGeom prst="rect">
            <a:avLst/>
          </a:prstGeom>
          <a:noFill/>
          <a:ln>
            <a:noFill/>
          </a:ln>
        </p:spPr>
      </p:pic>
      <p:sp>
        <p:nvSpPr>
          <p:cNvPr id="209" name="Google Shape;20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Android App</a:t>
            </a:r>
            <a:endParaRPr/>
          </a:p>
        </p:txBody>
      </p:sp>
      <p:sp>
        <p:nvSpPr>
          <p:cNvPr id="215" name="Google Shape;215;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User-friendly, minimal and intuitive user interface</a:t>
            </a:r>
            <a:endParaRPr/>
          </a:p>
          <a:p>
            <a:pPr indent="-311150" lvl="0" marL="457200" rtl="0" algn="l">
              <a:spcBef>
                <a:spcPts val="0"/>
              </a:spcBef>
              <a:spcAft>
                <a:spcPts val="0"/>
              </a:spcAft>
              <a:buSzPts val="1300"/>
              <a:buChar char="●"/>
            </a:pPr>
            <a:r>
              <a:rPr lang="en"/>
              <a:t>Understandable real-time</a:t>
            </a:r>
            <a:r>
              <a:rPr lang="en"/>
              <a:t> vehicle diagnostics, location and operating information</a:t>
            </a:r>
            <a:endParaRPr/>
          </a:p>
          <a:p>
            <a:pPr indent="-311150" lvl="0" marL="457200" rtl="0" algn="l">
              <a:spcBef>
                <a:spcPts val="0"/>
              </a:spcBef>
              <a:spcAft>
                <a:spcPts val="0"/>
              </a:spcAft>
              <a:buSzPts val="1300"/>
              <a:buChar char="●"/>
            </a:pPr>
            <a:r>
              <a:rPr lang="en"/>
              <a:t>Live vehicle data is </a:t>
            </a:r>
            <a:r>
              <a:rPr lang="en"/>
              <a:t>received by the device</a:t>
            </a:r>
            <a:r>
              <a:rPr lang="en"/>
              <a:t> over </a:t>
            </a:r>
            <a:r>
              <a:rPr lang="en">
                <a:solidFill>
                  <a:srgbClr val="4A86E8"/>
                </a:solidFill>
              </a:rPr>
              <a:t>Bluetooth</a:t>
            </a:r>
            <a:r>
              <a:rPr lang="en"/>
              <a:t> in the form of serialized JSON </a:t>
            </a:r>
            <a:br>
              <a:rPr lang="en"/>
            </a:br>
            <a:r>
              <a:rPr lang="en"/>
              <a:t>objects, which is then translated into human-understandable format</a:t>
            </a:r>
            <a:br>
              <a:rPr lang="en">
                <a:solidFill>
                  <a:srgbClr val="FFFFFF"/>
                </a:solidFill>
              </a:rPr>
            </a:br>
            <a:br>
              <a:rPr lang="en">
                <a:solidFill>
                  <a:srgbClr val="FFFFFF"/>
                </a:solidFill>
              </a:rPr>
            </a:br>
            <a:br>
              <a:rPr lang="en">
                <a:solidFill>
                  <a:srgbClr val="FFFFFF"/>
                </a:solidFill>
              </a:rPr>
            </a:br>
            <a:br>
              <a:rPr lang="en">
                <a:solidFill>
                  <a:srgbClr val="FFFFFF"/>
                </a:solidFill>
              </a:rPr>
            </a:br>
            <a:br>
              <a:rPr lang="en">
                <a:solidFill>
                  <a:srgbClr val="FFFFFF"/>
                </a:solidFill>
              </a:rPr>
            </a:br>
            <a:endParaRPr>
              <a:solidFill>
                <a:srgbClr val="FFFFFF"/>
              </a:solidFill>
            </a:endParaRPr>
          </a:p>
          <a:p>
            <a:pPr indent="-311150" lvl="0" marL="457200" rtl="0" algn="l">
              <a:spcBef>
                <a:spcPts val="0"/>
              </a:spcBef>
              <a:spcAft>
                <a:spcPts val="0"/>
              </a:spcAft>
              <a:buSzPts val="1300"/>
              <a:buChar char="●"/>
            </a:pPr>
            <a:r>
              <a:rPr lang="en">
                <a:solidFill>
                  <a:srgbClr val="FFFFFF"/>
                </a:solidFill>
              </a:rPr>
              <a:t>A </a:t>
            </a:r>
            <a:r>
              <a:rPr lang="en">
                <a:solidFill>
                  <a:srgbClr val="4A86E8"/>
                </a:solidFill>
              </a:rPr>
              <a:t>Google Maps</a:t>
            </a:r>
            <a:r>
              <a:rPr lang="en"/>
              <a:t> app activity displays the current vehicle location determined </a:t>
            </a:r>
            <a:br>
              <a:rPr lang="en"/>
            </a:br>
            <a:r>
              <a:rPr lang="en"/>
              <a:t>by the GPS attached to the Raspberry Pi device onboard the vehicle</a:t>
            </a:r>
            <a:endParaRPr/>
          </a:p>
        </p:txBody>
      </p:sp>
      <p:pic>
        <p:nvPicPr>
          <p:cNvPr id="216" name="Google Shape;216;p23"/>
          <p:cNvPicPr preferRelativeResize="0"/>
          <p:nvPr/>
        </p:nvPicPr>
        <p:blipFill>
          <a:blip r:embed="rId3">
            <a:alphaModFix/>
          </a:blip>
          <a:stretch>
            <a:fillRect/>
          </a:stretch>
        </p:blipFill>
        <p:spPr>
          <a:xfrm>
            <a:off x="7193050" y="432500"/>
            <a:ext cx="1087950" cy="1087950"/>
          </a:xfrm>
          <a:prstGeom prst="rect">
            <a:avLst/>
          </a:prstGeom>
          <a:noFill/>
          <a:ln>
            <a:noFill/>
          </a:ln>
        </p:spPr>
      </p:pic>
      <p:sp>
        <p:nvSpPr>
          <p:cNvPr id="217" name="Google Shape;217;p23"/>
          <p:cNvSpPr txBox="1"/>
          <p:nvPr/>
        </p:nvSpPr>
        <p:spPr>
          <a:xfrm>
            <a:off x="7097575" y="1446025"/>
            <a:ext cx="1278900" cy="43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Lato"/>
                <a:ea typeface="Lato"/>
                <a:cs typeface="Lato"/>
                <a:sym typeface="Lato"/>
              </a:rPr>
              <a:t>Smart AVL</a:t>
            </a:r>
            <a:endParaRPr sz="1800">
              <a:solidFill>
                <a:srgbClr val="FFFFFF"/>
              </a:solidFill>
              <a:latin typeface="Lato"/>
              <a:ea typeface="Lato"/>
              <a:cs typeface="Lato"/>
              <a:sym typeface="Lato"/>
            </a:endParaRPr>
          </a:p>
        </p:txBody>
      </p:sp>
      <p:pic>
        <p:nvPicPr>
          <p:cNvPr id="218" name="Google Shape;218;p23"/>
          <p:cNvPicPr preferRelativeResize="0"/>
          <p:nvPr/>
        </p:nvPicPr>
        <p:blipFill>
          <a:blip r:embed="rId4">
            <a:alphaModFix/>
          </a:blip>
          <a:stretch>
            <a:fillRect/>
          </a:stretch>
        </p:blipFill>
        <p:spPr>
          <a:xfrm>
            <a:off x="1754750" y="2278312"/>
            <a:ext cx="5259253" cy="1238575"/>
          </a:xfrm>
          <a:prstGeom prst="rect">
            <a:avLst/>
          </a:prstGeom>
          <a:noFill/>
          <a:ln>
            <a:noFill/>
          </a:ln>
        </p:spPr>
      </p:pic>
      <p:pic>
        <p:nvPicPr>
          <p:cNvPr id="219" name="Google Shape;219;p23"/>
          <p:cNvPicPr preferRelativeResize="0"/>
          <p:nvPr/>
        </p:nvPicPr>
        <p:blipFill>
          <a:blip r:embed="rId5">
            <a:alphaModFix/>
          </a:blip>
          <a:stretch>
            <a:fillRect/>
          </a:stretch>
        </p:blipFill>
        <p:spPr>
          <a:xfrm>
            <a:off x="7391225" y="2412875"/>
            <a:ext cx="1213200" cy="2484701"/>
          </a:xfrm>
          <a:prstGeom prst="rect">
            <a:avLst/>
          </a:prstGeom>
          <a:noFill/>
          <a:ln>
            <a:noFill/>
          </a:ln>
        </p:spPr>
      </p:pic>
      <p:pic>
        <p:nvPicPr>
          <p:cNvPr id="220" name="Google Shape;220;p23"/>
          <p:cNvPicPr preferRelativeResize="0"/>
          <p:nvPr/>
        </p:nvPicPr>
        <p:blipFill>
          <a:blip r:embed="rId6">
            <a:alphaModFix/>
          </a:blip>
          <a:stretch>
            <a:fillRect/>
          </a:stretch>
        </p:blipFill>
        <p:spPr>
          <a:xfrm>
            <a:off x="7014000" y="4076012"/>
            <a:ext cx="866349" cy="881762"/>
          </a:xfrm>
          <a:prstGeom prst="rect">
            <a:avLst/>
          </a:prstGeom>
          <a:noFill/>
          <a:ln>
            <a:noFill/>
          </a:ln>
        </p:spPr>
      </p:pic>
      <p:pic>
        <p:nvPicPr>
          <p:cNvPr id="221" name="Google Shape;221;p23"/>
          <p:cNvPicPr preferRelativeResize="0"/>
          <p:nvPr/>
        </p:nvPicPr>
        <p:blipFill>
          <a:blip r:embed="rId7">
            <a:alphaModFix/>
          </a:blip>
          <a:stretch>
            <a:fillRect/>
          </a:stretch>
        </p:blipFill>
        <p:spPr>
          <a:xfrm>
            <a:off x="79475" y="2081024"/>
            <a:ext cx="1375222" cy="2816550"/>
          </a:xfrm>
          <a:prstGeom prst="rect">
            <a:avLst/>
          </a:prstGeom>
          <a:noFill/>
          <a:ln>
            <a:noFill/>
          </a:ln>
        </p:spPr>
      </p:pic>
      <p:sp>
        <p:nvSpPr>
          <p:cNvPr id="222" name="Google Shape;22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Smart AVL</a:t>
            </a:r>
            <a:br>
              <a:rPr lang="en"/>
            </a:br>
            <a:r>
              <a:rPr lang="en" sz="1800">
                <a:solidFill>
                  <a:srgbClr val="999999"/>
                </a:solidFill>
              </a:rPr>
              <a:t>Demo Video</a:t>
            </a:r>
            <a:endParaRPr sz="1800">
              <a:solidFill>
                <a:srgbClr val="999999"/>
              </a:solidFill>
            </a:endParaRPr>
          </a:p>
        </p:txBody>
      </p:sp>
      <p:sp>
        <p:nvSpPr>
          <p:cNvPr id="228" name="Google Shape;228;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9" name="Google Shape;229;p24" title="Smart AVL - Demo Video">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Expansion &amp; Iterations</a:t>
            </a:r>
            <a:endParaRPr/>
          </a:p>
        </p:txBody>
      </p:sp>
      <p:sp>
        <p:nvSpPr>
          <p:cNvPr id="235" name="Google Shape;235;p25"/>
          <p:cNvSpPr txBox="1"/>
          <p:nvPr>
            <p:ph idx="1" type="body"/>
          </p:nvPr>
        </p:nvSpPr>
        <p:spPr>
          <a:xfrm>
            <a:off x="1297500" y="1307850"/>
            <a:ext cx="7038900" cy="30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The system has room for additional features to be extended beyond the scope of this project:</a:t>
            </a:r>
            <a:endParaRPr>
              <a:solidFill>
                <a:srgbClr val="4A86E8"/>
              </a:solidFill>
            </a:endParaRPr>
          </a:p>
          <a:p>
            <a:pPr indent="-311150" lvl="0" marL="457200" rtl="0" algn="l">
              <a:spcBef>
                <a:spcPts val="1600"/>
              </a:spcBef>
              <a:spcAft>
                <a:spcPts val="0"/>
              </a:spcAft>
              <a:buSzPts val="1300"/>
              <a:buChar char="●"/>
            </a:pPr>
            <a:r>
              <a:rPr lang="en"/>
              <a:t>Switch remote communication to use cellular data instead of Bluetooth</a:t>
            </a:r>
            <a:endParaRPr/>
          </a:p>
          <a:p>
            <a:pPr indent="-298450" lvl="1" marL="914400" rtl="0" algn="l">
              <a:spcBef>
                <a:spcPts val="0"/>
              </a:spcBef>
              <a:spcAft>
                <a:spcPts val="0"/>
              </a:spcAft>
              <a:buSzPts val="1100"/>
              <a:buChar char="○"/>
            </a:pPr>
            <a:r>
              <a:rPr lang="en"/>
              <a:t>Not included in this project scope due to limited budget</a:t>
            </a:r>
            <a:endParaRPr/>
          </a:p>
          <a:p>
            <a:pPr indent="-311150" lvl="0" marL="457200" rtl="0" algn="l">
              <a:spcBef>
                <a:spcPts val="0"/>
              </a:spcBef>
              <a:spcAft>
                <a:spcPts val="0"/>
              </a:spcAft>
              <a:buSzPts val="1300"/>
              <a:buChar char="●"/>
            </a:pPr>
            <a:r>
              <a:rPr lang="en"/>
              <a:t>Have data sent to web server for tracking of entire fleet in real-time</a:t>
            </a:r>
            <a:endParaRPr/>
          </a:p>
          <a:p>
            <a:pPr indent="-311150" lvl="0" marL="457200" rtl="0" algn="l">
              <a:spcBef>
                <a:spcPts val="0"/>
              </a:spcBef>
              <a:spcAft>
                <a:spcPts val="0"/>
              </a:spcAft>
              <a:buSzPts val="1300"/>
              <a:buChar char="●"/>
            </a:pPr>
            <a:r>
              <a:rPr lang="en"/>
              <a:t>Add ability for Raspberry Pi device to be powered over the vehicle’s OBD-II port</a:t>
            </a:r>
            <a:endParaRPr/>
          </a:p>
          <a:p>
            <a:pPr indent="-311150" lvl="0" marL="457200" rtl="0" algn="l">
              <a:spcBef>
                <a:spcPts val="0"/>
              </a:spcBef>
              <a:spcAft>
                <a:spcPts val="0"/>
              </a:spcAft>
              <a:buSzPts val="1300"/>
              <a:buChar char="●"/>
            </a:pPr>
            <a:r>
              <a:rPr lang="en"/>
              <a:t>Future testing and </a:t>
            </a:r>
            <a:r>
              <a:rPr lang="en"/>
              <a:t>improvement</a:t>
            </a:r>
            <a:r>
              <a:rPr lang="en"/>
              <a:t> of device operation under harsh conditions</a:t>
            </a:r>
            <a:endParaRPr/>
          </a:p>
          <a:p>
            <a:pPr indent="-311150" lvl="0" marL="457200" rtl="0" algn="l">
              <a:spcBef>
                <a:spcPts val="0"/>
              </a:spcBef>
              <a:spcAft>
                <a:spcPts val="0"/>
              </a:spcAft>
              <a:buSzPts val="1300"/>
              <a:buChar char="●"/>
            </a:pPr>
            <a:r>
              <a:rPr lang="en"/>
              <a:t>Improve Bluetooth pairing process to be more consumer-friendly</a:t>
            </a:r>
            <a:endParaRPr/>
          </a:p>
          <a:p>
            <a:pPr indent="-311150" lvl="0" marL="457200" rtl="0" algn="l">
              <a:spcBef>
                <a:spcPts val="0"/>
              </a:spcBef>
              <a:spcAft>
                <a:spcPts val="0"/>
              </a:spcAft>
              <a:buSzPts val="1300"/>
              <a:buChar char="●"/>
            </a:pPr>
            <a:r>
              <a:rPr lang="en"/>
              <a:t>Additional app features:</a:t>
            </a:r>
            <a:endParaRPr/>
          </a:p>
          <a:p>
            <a:pPr indent="-298450" lvl="1" marL="914400" rtl="0" algn="l">
              <a:spcBef>
                <a:spcPts val="0"/>
              </a:spcBef>
              <a:spcAft>
                <a:spcPts val="0"/>
              </a:spcAft>
              <a:buSzPts val="1100"/>
              <a:buChar char="○"/>
            </a:pPr>
            <a:r>
              <a:rPr lang="en"/>
              <a:t>Data history tracking</a:t>
            </a:r>
            <a:endParaRPr/>
          </a:p>
          <a:p>
            <a:pPr indent="-298450" lvl="1" marL="914400" rtl="0" algn="l">
              <a:spcBef>
                <a:spcPts val="0"/>
              </a:spcBef>
              <a:spcAft>
                <a:spcPts val="0"/>
              </a:spcAft>
              <a:buSzPts val="1100"/>
              <a:buChar char="○"/>
            </a:pPr>
            <a:r>
              <a:rPr lang="en"/>
              <a:t>Operational statistics plotting</a:t>
            </a:r>
            <a:endParaRPr/>
          </a:p>
          <a:p>
            <a:pPr indent="-298450" lvl="1" marL="914400" rtl="0" algn="l">
              <a:spcBef>
                <a:spcPts val="0"/>
              </a:spcBef>
              <a:spcAft>
                <a:spcPts val="0"/>
              </a:spcAft>
              <a:buSzPts val="1100"/>
              <a:buChar char="○"/>
            </a:pPr>
            <a:r>
              <a:rPr lang="en"/>
              <a:t>Route/location history</a:t>
            </a:r>
            <a:endParaRPr/>
          </a:p>
          <a:p>
            <a:pPr indent="-298450" lvl="1" marL="914400" rtl="0" algn="l">
              <a:spcBef>
                <a:spcPts val="0"/>
              </a:spcBef>
              <a:spcAft>
                <a:spcPts val="0"/>
              </a:spcAft>
              <a:buSzPts val="1100"/>
              <a:buChar char="○"/>
            </a:pPr>
            <a:r>
              <a:rPr lang="en"/>
              <a:t>Intelligent data analysis and insights</a:t>
            </a:r>
            <a:br>
              <a:rPr lang="en"/>
            </a:br>
            <a:endParaRPr/>
          </a:p>
        </p:txBody>
      </p:sp>
      <p:sp>
        <p:nvSpPr>
          <p:cNvPr id="236" name="Google Shape;236;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26"/>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Questions?</a:t>
            </a:r>
            <a:endParaRPr sz="3600"/>
          </a:p>
        </p:txBody>
      </p:sp>
      <p:pic>
        <p:nvPicPr>
          <p:cNvPr id="242" name="Google Shape;242;p26"/>
          <p:cNvPicPr preferRelativeResize="0"/>
          <p:nvPr/>
        </p:nvPicPr>
        <p:blipFill>
          <a:blip r:embed="rId3">
            <a:alphaModFix/>
          </a:blip>
          <a:stretch>
            <a:fillRect/>
          </a:stretch>
        </p:blipFill>
        <p:spPr>
          <a:xfrm>
            <a:off x="7193050" y="432500"/>
            <a:ext cx="1087950" cy="1087950"/>
          </a:xfrm>
          <a:prstGeom prst="rect">
            <a:avLst/>
          </a:prstGeom>
          <a:noFill/>
          <a:ln>
            <a:noFill/>
          </a:ln>
        </p:spPr>
      </p:pic>
      <p:sp>
        <p:nvSpPr>
          <p:cNvPr id="243" name="Google Shape;243;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14"/>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The Problem</a:t>
            </a:r>
            <a:endParaRPr sz="3600"/>
          </a:p>
        </p:txBody>
      </p:sp>
      <p:sp>
        <p:nvSpPr>
          <p:cNvPr id="144" name="Google Shape;144;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150" name="Google Shape;150;p15"/>
          <p:cNvSpPr txBox="1"/>
          <p:nvPr>
            <p:ph idx="1" type="body"/>
          </p:nvPr>
        </p:nvSpPr>
        <p:spPr>
          <a:xfrm>
            <a:off x="1297500" y="1567550"/>
            <a:ext cx="7038900" cy="1519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Companies own a lot of vehicles (a “fleet”)</a:t>
            </a:r>
            <a:endParaRPr/>
          </a:p>
          <a:p>
            <a:pPr indent="-311150" lvl="0" marL="457200" rtl="0" algn="l">
              <a:spcBef>
                <a:spcPts val="0"/>
              </a:spcBef>
              <a:spcAft>
                <a:spcPts val="0"/>
              </a:spcAft>
              <a:buSzPts val="1300"/>
              <a:buChar char="●"/>
            </a:pPr>
            <a:r>
              <a:rPr lang="en"/>
              <a:t>With many vehicles come many responsibilities</a:t>
            </a:r>
            <a:endParaRPr/>
          </a:p>
        </p:txBody>
      </p:sp>
      <p:sp>
        <p:nvSpPr>
          <p:cNvPr id="151" name="Google Shape;151;p15"/>
          <p:cNvSpPr txBox="1"/>
          <p:nvPr/>
        </p:nvSpPr>
        <p:spPr>
          <a:xfrm>
            <a:off x="1345800" y="2056650"/>
            <a:ext cx="3203700" cy="1030200"/>
          </a:xfrm>
          <a:prstGeom prst="rect">
            <a:avLst/>
          </a:prstGeom>
          <a:noFill/>
          <a:ln>
            <a:noFill/>
          </a:ln>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Vehicle maintenance</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Ensuring safety</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Logistics and efficiency</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etc.</a:t>
            </a:r>
            <a:endParaRPr>
              <a:latin typeface="Lato"/>
              <a:ea typeface="Lato"/>
              <a:cs typeface="Lato"/>
              <a:sym typeface="Lato"/>
            </a:endParaRPr>
          </a:p>
        </p:txBody>
      </p:sp>
      <p:sp>
        <p:nvSpPr>
          <p:cNvPr id="152" name="Google Shape;152;p15"/>
          <p:cNvSpPr txBox="1"/>
          <p:nvPr/>
        </p:nvSpPr>
        <p:spPr>
          <a:xfrm>
            <a:off x="1297500" y="3086750"/>
            <a:ext cx="5417100" cy="4464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lt1"/>
              </a:buClr>
              <a:buSzPts val="1300"/>
              <a:buFont typeface="Lato"/>
              <a:buChar char="●"/>
            </a:pPr>
            <a:r>
              <a:rPr lang="en" sz="1300">
                <a:solidFill>
                  <a:schemeClr val="lt1"/>
                </a:solidFill>
                <a:latin typeface="Lato"/>
                <a:ea typeface="Lato"/>
                <a:cs typeface="Lato"/>
                <a:sym typeface="Lato"/>
              </a:rPr>
              <a:t>We need a way to gather data about each vehicle in our fleet!</a:t>
            </a:r>
            <a:endParaRPr>
              <a:latin typeface="Lato"/>
              <a:ea typeface="Lato"/>
              <a:cs typeface="Lato"/>
              <a:sym typeface="Lato"/>
            </a:endParaRPr>
          </a:p>
        </p:txBody>
      </p:sp>
      <p:pic>
        <p:nvPicPr>
          <p:cNvPr id="153" name="Google Shape;153;p15"/>
          <p:cNvPicPr preferRelativeResize="0"/>
          <p:nvPr/>
        </p:nvPicPr>
        <p:blipFill>
          <a:blip r:embed="rId3">
            <a:alphaModFix/>
          </a:blip>
          <a:stretch>
            <a:fillRect/>
          </a:stretch>
        </p:blipFill>
        <p:spPr>
          <a:xfrm>
            <a:off x="5388025" y="867000"/>
            <a:ext cx="3084425" cy="2136225"/>
          </a:xfrm>
          <a:prstGeom prst="rect">
            <a:avLst/>
          </a:prstGeom>
          <a:noFill/>
          <a:ln>
            <a:noFill/>
          </a:ln>
        </p:spPr>
      </p:pic>
      <p:sp>
        <p:nvSpPr>
          <p:cNvPr id="154" name="Google Shape;154;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spd="med">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0" st="0"/>
                                            </p:txEl>
                                          </p:spTgt>
                                        </p:tgtEl>
                                        <p:attrNameLst>
                                          <p:attrName>style.visibility</p:attrName>
                                        </p:attrNameLst>
                                      </p:cBhvr>
                                      <p:to>
                                        <p:strVal val="visible"/>
                                      </p:to>
                                    </p:set>
                                    <p:animEffect filter="fade" transition="in">
                                      <p:cBhvr>
                                        <p:cTn dur="1000"/>
                                        <p:tgtEl>
                                          <p:spTgt spid="1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1" st="1"/>
                                            </p:txEl>
                                          </p:spTgt>
                                        </p:tgtEl>
                                        <p:attrNameLst>
                                          <p:attrName>style.visibility</p:attrName>
                                        </p:attrNameLst>
                                      </p:cBhvr>
                                      <p:to>
                                        <p:strVal val="visible"/>
                                      </p:to>
                                    </p:set>
                                    <p:animEffect filter="fade" transition="in">
                                      <p:cBhvr>
                                        <p:cTn dur="1000"/>
                                        <p:tgtEl>
                                          <p:spTgt spid="1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2" st="2"/>
                                            </p:txEl>
                                          </p:spTgt>
                                        </p:tgtEl>
                                        <p:attrNameLst>
                                          <p:attrName>style.visibility</p:attrName>
                                        </p:attrNameLst>
                                      </p:cBhvr>
                                      <p:to>
                                        <p:strVal val="visible"/>
                                      </p:to>
                                    </p:set>
                                    <p:animEffect filter="fade" transition="in">
                                      <p:cBhvr>
                                        <p:cTn dur="1000"/>
                                        <p:tgtEl>
                                          <p:spTgt spid="1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3" st="3"/>
                                            </p:txEl>
                                          </p:spTgt>
                                        </p:tgtEl>
                                        <p:attrNameLst>
                                          <p:attrName>style.visibility</p:attrName>
                                        </p:attrNameLst>
                                      </p:cBhvr>
                                      <p:to>
                                        <p:strVal val="visible"/>
                                      </p:to>
                                    </p:set>
                                    <p:animEffect filter="fade" transition="in">
                                      <p:cBhvr>
                                        <p:cTn dur="1000"/>
                                        <p:tgtEl>
                                          <p:spTgt spid="15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6"/>
          <p:cNvSpPr txBox="1"/>
          <p:nvPr>
            <p:ph type="title"/>
          </p:nvPr>
        </p:nvSpPr>
        <p:spPr>
          <a:xfrm>
            <a:off x="1052550" y="59987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Client</a:t>
            </a:r>
            <a:endParaRPr/>
          </a:p>
        </p:txBody>
      </p:sp>
      <p:pic>
        <p:nvPicPr>
          <p:cNvPr descr="Image result for latium fleet management" id="160" name="Google Shape;160;p16"/>
          <p:cNvPicPr preferRelativeResize="0"/>
          <p:nvPr/>
        </p:nvPicPr>
        <p:blipFill>
          <a:blip r:embed="rId3">
            <a:alphaModFix/>
          </a:blip>
          <a:stretch>
            <a:fillRect/>
          </a:stretch>
        </p:blipFill>
        <p:spPr>
          <a:xfrm>
            <a:off x="2729175" y="1513963"/>
            <a:ext cx="3685650" cy="2115575"/>
          </a:xfrm>
          <a:prstGeom prst="rect">
            <a:avLst/>
          </a:prstGeom>
          <a:noFill/>
          <a:ln>
            <a:noFill/>
          </a:ln>
        </p:spPr>
      </p:pic>
      <p:sp>
        <p:nvSpPr>
          <p:cNvPr id="161" name="Google Shape;161;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17"/>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Our Solution</a:t>
            </a:r>
            <a:endParaRPr sz="3600"/>
          </a:p>
        </p:txBody>
      </p:sp>
      <p:sp>
        <p:nvSpPr>
          <p:cNvPr id="167" name="Google Shape;167;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a:t>
            </a:r>
            <a:endParaRPr/>
          </a:p>
        </p:txBody>
      </p:sp>
      <p:sp>
        <p:nvSpPr>
          <p:cNvPr id="173" name="Google Shape;173;p18"/>
          <p:cNvSpPr txBox="1"/>
          <p:nvPr>
            <p:ph idx="1" type="body"/>
          </p:nvPr>
        </p:nvSpPr>
        <p:spPr>
          <a:xfrm>
            <a:off x="1297500" y="1567550"/>
            <a:ext cx="7038900" cy="436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Some factors to consider:</a:t>
            </a:r>
            <a:br>
              <a:rPr lang="en"/>
            </a:br>
            <a:endParaRPr/>
          </a:p>
        </p:txBody>
      </p:sp>
      <p:sp>
        <p:nvSpPr>
          <p:cNvPr id="174" name="Google Shape;174;p18"/>
          <p:cNvSpPr txBox="1"/>
          <p:nvPr/>
        </p:nvSpPr>
        <p:spPr>
          <a:xfrm>
            <a:off x="1297500" y="1891575"/>
            <a:ext cx="7038900" cy="2294100"/>
          </a:xfrm>
          <a:prstGeom prst="rect">
            <a:avLst/>
          </a:prstGeom>
          <a:noFill/>
          <a:ln>
            <a:noFill/>
          </a:ln>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Should be able to operate under harsh weather conditions</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Should be able to transmit data to remote users</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Should be relatively small</a:t>
            </a:r>
            <a:endParaRPr sz="1100">
              <a:solidFill>
                <a:schemeClr val="lt1"/>
              </a:solidFill>
              <a:latin typeface="Lato"/>
              <a:ea typeface="Lato"/>
              <a:cs typeface="Lato"/>
              <a:sym typeface="Lato"/>
            </a:endParaRPr>
          </a:p>
          <a:p>
            <a:pPr indent="-298450" lvl="1" marL="914400" rtl="0" algn="l">
              <a:lnSpc>
                <a:spcPct val="115000"/>
              </a:lnSpc>
              <a:spcBef>
                <a:spcPts val="0"/>
              </a:spcBef>
              <a:spcAft>
                <a:spcPts val="0"/>
              </a:spcAft>
              <a:buClr>
                <a:schemeClr val="lt1"/>
              </a:buClr>
              <a:buSzPts val="1100"/>
              <a:buFont typeface="Lato"/>
              <a:buChar char="○"/>
            </a:pPr>
            <a:r>
              <a:rPr lang="en" sz="1100">
                <a:solidFill>
                  <a:schemeClr val="lt1"/>
                </a:solidFill>
                <a:latin typeface="Lato"/>
                <a:ea typeface="Lato"/>
                <a:cs typeface="Lato"/>
                <a:sym typeface="Lato"/>
              </a:rPr>
              <a:t>Should support the possibility of future expansion</a:t>
            </a:r>
            <a:endParaRPr>
              <a:latin typeface="Lato"/>
              <a:ea typeface="Lato"/>
              <a:cs typeface="Lato"/>
              <a:sym typeface="Lato"/>
            </a:endParaRPr>
          </a:p>
        </p:txBody>
      </p:sp>
      <p:sp>
        <p:nvSpPr>
          <p:cNvPr id="175" name="Google Shape;1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spd="med">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0" st="0"/>
                                            </p:txEl>
                                          </p:spTgt>
                                        </p:tgtEl>
                                        <p:attrNameLst>
                                          <p:attrName>style.visibility</p:attrName>
                                        </p:attrNameLst>
                                      </p:cBhvr>
                                      <p:to>
                                        <p:strVal val="visible"/>
                                      </p:to>
                                    </p:set>
                                    <p:animEffect filter="fade" transition="in">
                                      <p:cBhvr>
                                        <p:cTn dur="1000"/>
                                        <p:tgtEl>
                                          <p:spTgt spid="17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1" st="1"/>
                                            </p:txEl>
                                          </p:spTgt>
                                        </p:tgtEl>
                                        <p:attrNameLst>
                                          <p:attrName>style.visibility</p:attrName>
                                        </p:attrNameLst>
                                      </p:cBhvr>
                                      <p:to>
                                        <p:strVal val="visible"/>
                                      </p:to>
                                    </p:set>
                                    <p:animEffect filter="fade" transition="in">
                                      <p:cBhvr>
                                        <p:cTn dur="1000"/>
                                        <p:tgtEl>
                                          <p:spTgt spid="17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2" st="2"/>
                                            </p:txEl>
                                          </p:spTgt>
                                        </p:tgtEl>
                                        <p:attrNameLst>
                                          <p:attrName>style.visibility</p:attrName>
                                        </p:attrNameLst>
                                      </p:cBhvr>
                                      <p:to>
                                        <p:strVal val="visible"/>
                                      </p:to>
                                    </p:set>
                                    <p:animEffect filter="fade" transition="in">
                                      <p:cBhvr>
                                        <p:cTn dur="1000"/>
                                        <p:tgtEl>
                                          <p:spTgt spid="17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3" st="3"/>
                                            </p:txEl>
                                          </p:spTgt>
                                        </p:tgtEl>
                                        <p:attrNameLst>
                                          <p:attrName>style.visibility</p:attrName>
                                        </p:attrNameLst>
                                      </p:cBhvr>
                                      <p:to>
                                        <p:strVal val="visible"/>
                                      </p:to>
                                    </p:set>
                                    <p:animEffect filter="fade" transition="in">
                                      <p:cBhvr>
                                        <p:cTn dur="1000"/>
                                        <p:tgtEl>
                                          <p:spTgt spid="17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a:t>
            </a:r>
            <a:endParaRPr/>
          </a:p>
          <a:p>
            <a:pPr indent="0" lvl="0" marL="0" rtl="0" algn="l">
              <a:spcBef>
                <a:spcPts val="0"/>
              </a:spcBef>
              <a:spcAft>
                <a:spcPts val="0"/>
              </a:spcAft>
              <a:buNone/>
            </a:pPr>
            <a:r>
              <a:rPr lang="en" sz="1800">
                <a:solidFill>
                  <a:srgbClr val="666666"/>
                </a:solidFill>
              </a:rPr>
              <a:t>Smart AVL Device</a:t>
            </a:r>
            <a:endParaRPr sz="1800">
              <a:solidFill>
                <a:srgbClr val="666666"/>
              </a:solidFill>
            </a:endParaRPr>
          </a:p>
        </p:txBody>
      </p:sp>
      <p:pic>
        <p:nvPicPr>
          <p:cNvPr descr="Image result for rpi logo" id="181" name="Google Shape;181;p19"/>
          <p:cNvPicPr preferRelativeResize="0"/>
          <p:nvPr/>
        </p:nvPicPr>
        <p:blipFill>
          <a:blip r:embed="rId3">
            <a:alphaModFix/>
          </a:blip>
          <a:stretch>
            <a:fillRect/>
          </a:stretch>
        </p:blipFill>
        <p:spPr>
          <a:xfrm>
            <a:off x="732575" y="2034712"/>
            <a:ext cx="2054900" cy="1827175"/>
          </a:xfrm>
          <a:prstGeom prst="rect">
            <a:avLst/>
          </a:prstGeom>
          <a:noFill/>
          <a:ln>
            <a:noFill/>
          </a:ln>
        </p:spPr>
      </p:pic>
      <p:sp>
        <p:nvSpPr>
          <p:cNvPr id="182" name="Google Shape;182;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3" name="Google Shape;183;p19"/>
          <p:cNvPicPr preferRelativeResize="0"/>
          <p:nvPr/>
        </p:nvPicPr>
        <p:blipFill>
          <a:blip r:embed="rId4">
            <a:alphaModFix/>
          </a:blip>
          <a:stretch>
            <a:fillRect/>
          </a:stretch>
        </p:blipFill>
        <p:spPr>
          <a:xfrm>
            <a:off x="3131375" y="1189000"/>
            <a:ext cx="4815252" cy="351860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Overview</a:t>
            </a:r>
            <a:endParaRPr/>
          </a:p>
        </p:txBody>
      </p:sp>
      <p:sp>
        <p:nvSpPr>
          <p:cNvPr id="189" name="Google Shape;189;p20"/>
          <p:cNvSpPr txBox="1"/>
          <p:nvPr>
            <p:ph idx="1" type="body"/>
          </p:nvPr>
        </p:nvSpPr>
        <p:spPr>
          <a:xfrm>
            <a:off x="1297500" y="11927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The system can be broken down into 3 major parts: </a:t>
            </a:r>
            <a:endParaRPr/>
          </a:p>
          <a:p>
            <a:pPr indent="-298450" lvl="1" marL="914400" rtl="0" algn="l">
              <a:spcBef>
                <a:spcPts val="0"/>
              </a:spcBef>
              <a:spcAft>
                <a:spcPts val="0"/>
              </a:spcAft>
              <a:buSzPts val="1100"/>
              <a:buChar char="○"/>
            </a:pPr>
            <a:r>
              <a:rPr lang="en"/>
              <a:t>The Android App</a:t>
            </a:r>
            <a:endParaRPr/>
          </a:p>
          <a:p>
            <a:pPr indent="-298450" lvl="1" marL="914400" rtl="0" algn="l">
              <a:spcBef>
                <a:spcPts val="0"/>
              </a:spcBef>
              <a:spcAft>
                <a:spcPts val="0"/>
              </a:spcAft>
              <a:buSzPts val="1100"/>
              <a:buChar char="○"/>
            </a:pPr>
            <a:r>
              <a:rPr lang="en"/>
              <a:t>The Raspberry Pi and Vehicle</a:t>
            </a:r>
            <a:endParaRPr/>
          </a:p>
          <a:p>
            <a:pPr indent="-298450" lvl="1" marL="914400" rtl="0" algn="l">
              <a:spcBef>
                <a:spcPts val="0"/>
              </a:spcBef>
              <a:spcAft>
                <a:spcPts val="0"/>
              </a:spcAft>
              <a:buSzPts val="1100"/>
              <a:buChar char="○"/>
            </a:pPr>
            <a:r>
              <a:rPr lang="en"/>
              <a:t>Communication between the Raspberry Pi and Android App</a:t>
            </a:r>
            <a:endParaRPr/>
          </a:p>
          <a:p>
            <a:pPr indent="-311150" lvl="0" marL="457200" rtl="0" algn="l">
              <a:spcBef>
                <a:spcPts val="0"/>
              </a:spcBef>
              <a:spcAft>
                <a:spcPts val="0"/>
              </a:spcAft>
              <a:buSzPts val="1300"/>
              <a:buChar char="●"/>
            </a:pPr>
            <a:r>
              <a:rPr lang="en"/>
              <a:t>Adrian worked primarily on the Android App Development</a:t>
            </a:r>
            <a:endParaRPr/>
          </a:p>
          <a:p>
            <a:pPr indent="-311150" lvl="0" marL="457200" rtl="0" algn="l">
              <a:spcBef>
                <a:spcPts val="0"/>
              </a:spcBef>
              <a:spcAft>
                <a:spcPts val="0"/>
              </a:spcAft>
              <a:buSzPts val="1300"/>
              <a:buChar char="●"/>
            </a:pPr>
            <a:r>
              <a:rPr lang="en"/>
              <a:t>Nicholas focused on the Raspberry Pi development</a:t>
            </a:r>
            <a:endParaRPr/>
          </a:p>
          <a:p>
            <a:pPr indent="-311150" lvl="0" marL="457200" rtl="0" algn="l">
              <a:spcBef>
                <a:spcPts val="0"/>
              </a:spcBef>
              <a:spcAft>
                <a:spcPts val="0"/>
              </a:spcAft>
              <a:buSzPts val="1300"/>
              <a:buChar char="●"/>
            </a:pPr>
            <a:r>
              <a:rPr lang="en"/>
              <a:t>Riley focused on Bluetooth communication as well as the GPS</a:t>
            </a:r>
            <a:endParaRPr/>
          </a:p>
          <a:p>
            <a:pPr indent="0" lvl="0" marL="0" rtl="0" algn="l">
              <a:spcBef>
                <a:spcPts val="1600"/>
              </a:spcBef>
              <a:spcAft>
                <a:spcPts val="1600"/>
              </a:spcAft>
              <a:buNone/>
            </a:pPr>
            <a:r>
              <a:t/>
            </a:r>
            <a:endParaRPr/>
          </a:p>
        </p:txBody>
      </p:sp>
      <p:pic>
        <p:nvPicPr>
          <p:cNvPr id="190" name="Google Shape;190;p20"/>
          <p:cNvPicPr preferRelativeResize="0"/>
          <p:nvPr/>
        </p:nvPicPr>
        <p:blipFill>
          <a:blip r:embed="rId3">
            <a:alphaModFix/>
          </a:blip>
          <a:stretch>
            <a:fillRect/>
          </a:stretch>
        </p:blipFill>
        <p:spPr>
          <a:xfrm>
            <a:off x="1152651" y="3166175"/>
            <a:ext cx="7328600" cy="1604975"/>
          </a:xfrm>
          <a:prstGeom prst="rect">
            <a:avLst/>
          </a:prstGeom>
          <a:noFill/>
          <a:ln>
            <a:noFill/>
          </a:ln>
        </p:spPr>
      </p:pic>
      <p:sp>
        <p:nvSpPr>
          <p:cNvPr id="191" name="Google Shape;191;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Raspberry Pi </a:t>
            </a:r>
            <a:r>
              <a:rPr lang="en">
                <a:solidFill>
                  <a:srgbClr val="999999"/>
                </a:solidFill>
              </a:rPr>
              <a:t>-</a:t>
            </a:r>
            <a:r>
              <a:rPr lang="en"/>
              <a:t> </a:t>
            </a:r>
            <a:r>
              <a:rPr lang="en">
                <a:solidFill>
                  <a:srgbClr val="4A86E8"/>
                </a:solidFill>
              </a:rPr>
              <a:t>Hardware</a:t>
            </a:r>
            <a:endParaRPr>
              <a:solidFill>
                <a:srgbClr val="4A86E8"/>
              </a:solidFill>
            </a:endParaRPr>
          </a:p>
        </p:txBody>
      </p:sp>
      <p:sp>
        <p:nvSpPr>
          <p:cNvPr id="197" name="Google Shape;197;p21"/>
          <p:cNvSpPr txBox="1"/>
          <p:nvPr>
            <p:ph idx="1" type="body"/>
          </p:nvPr>
        </p:nvSpPr>
        <p:spPr>
          <a:xfrm>
            <a:off x="1297500" y="742950"/>
            <a:ext cx="7038900" cy="20049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a:highlight>
                <a:srgbClr val="00FF00"/>
              </a:highlight>
            </a:endParaRPr>
          </a:p>
          <a:p>
            <a:pPr indent="-311150" lvl="0" marL="457200" rtl="0" algn="l">
              <a:spcBef>
                <a:spcPts val="1600"/>
              </a:spcBef>
              <a:spcAft>
                <a:spcPts val="0"/>
              </a:spcAft>
              <a:buSzPts val="1300"/>
              <a:buChar char="●"/>
            </a:pPr>
            <a:r>
              <a:rPr lang="en"/>
              <a:t>Components Used on the Raspberry Pi 3B+</a:t>
            </a:r>
            <a:endParaRPr/>
          </a:p>
          <a:p>
            <a:pPr indent="-311150" lvl="1" marL="914400" rtl="0" algn="l">
              <a:spcBef>
                <a:spcPts val="0"/>
              </a:spcBef>
              <a:spcAft>
                <a:spcPts val="0"/>
              </a:spcAft>
              <a:buClr>
                <a:srgbClr val="FFFFFF"/>
              </a:buClr>
              <a:buSzPts val="1300"/>
              <a:buChar char="○"/>
            </a:pPr>
            <a:r>
              <a:rPr lang="en" sz="1300">
                <a:solidFill>
                  <a:srgbClr val="FFFFFF"/>
                </a:solidFill>
              </a:rPr>
              <a:t>PiCAN 2 CAN interface for Raspberry Pi</a:t>
            </a:r>
            <a:endParaRPr sz="1300">
              <a:solidFill>
                <a:srgbClr val="FFFFFF"/>
              </a:solidFill>
            </a:endParaRPr>
          </a:p>
          <a:p>
            <a:pPr indent="-311150" lvl="1" marL="914400" rtl="0" algn="l">
              <a:spcBef>
                <a:spcPts val="0"/>
              </a:spcBef>
              <a:spcAft>
                <a:spcPts val="0"/>
              </a:spcAft>
              <a:buClr>
                <a:srgbClr val="FFFFFF"/>
              </a:buClr>
              <a:buSzPts val="1300"/>
              <a:buChar char="○"/>
            </a:pPr>
            <a:r>
              <a:rPr lang="en" sz="1300">
                <a:solidFill>
                  <a:srgbClr val="FFFFFF"/>
                </a:solidFill>
              </a:rPr>
              <a:t>OBD-2 to DB-9 Connection Cable</a:t>
            </a:r>
            <a:endParaRPr sz="1300">
              <a:solidFill>
                <a:srgbClr val="FFFFFF"/>
              </a:solidFill>
            </a:endParaRPr>
          </a:p>
          <a:p>
            <a:pPr indent="-311150" lvl="1" marL="914400" rtl="0" algn="l">
              <a:spcBef>
                <a:spcPts val="0"/>
              </a:spcBef>
              <a:spcAft>
                <a:spcPts val="0"/>
              </a:spcAft>
              <a:buClr>
                <a:srgbClr val="FFFFFF"/>
              </a:buClr>
              <a:buSzPts val="1300"/>
              <a:buChar char="○"/>
            </a:pPr>
            <a:r>
              <a:rPr lang="en" sz="1300">
                <a:solidFill>
                  <a:srgbClr val="FFFFFF"/>
                </a:solidFill>
              </a:rPr>
              <a:t>16GB MicroSD Card</a:t>
            </a:r>
            <a:endParaRPr sz="1300">
              <a:solidFill>
                <a:srgbClr val="FFFFFF"/>
              </a:solidFill>
            </a:endParaRPr>
          </a:p>
          <a:p>
            <a:pPr indent="-311150" lvl="1" marL="914400" rtl="0" algn="l">
              <a:spcBef>
                <a:spcPts val="0"/>
              </a:spcBef>
              <a:spcAft>
                <a:spcPts val="0"/>
              </a:spcAft>
              <a:buClr>
                <a:srgbClr val="FFFFFF"/>
              </a:buClr>
              <a:buSzPts val="1300"/>
              <a:buChar char="○"/>
            </a:pPr>
            <a:r>
              <a:rPr lang="en" sz="1300">
                <a:solidFill>
                  <a:srgbClr val="FFFFFF"/>
                </a:solidFill>
              </a:rPr>
              <a:t>Adafruit Breakout GPS</a:t>
            </a:r>
            <a:endParaRPr sz="1300">
              <a:solidFill>
                <a:srgbClr val="FFFFFF"/>
              </a:solidFill>
            </a:endParaRPr>
          </a:p>
          <a:p>
            <a:pPr indent="-311150" lvl="1" marL="914400" rtl="0" algn="l">
              <a:spcBef>
                <a:spcPts val="0"/>
              </a:spcBef>
              <a:spcAft>
                <a:spcPts val="0"/>
              </a:spcAft>
              <a:buClr>
                <a:srgbClr val="FFFFFF"/>
              </a:buClr>
              <a:buSzPts val="1300"/>
              <a:buChar char="○"/>
            </a:pPr>
            <a:r>
              <a:rPr lang="en" sz="1300">
                <a:solidFill>
                  <a:srgbClr val="FFFFFF"/>
                </a:solidFill>
              </a:rPr>
              <a:t>USB-to-TTL Cable</a:t>
            </a:r>
            <a:endParaRPr sz="1300">
              <a:solidFill>
                <a:srgbClr val="FFFFFF"/>
              </a:solidFill>
            </a:endParaRPr>
          </a:p>
          <a:p>
            <a:pPr indent="0" lvl="0" marL="914400" rtl="0" algn="l">
              <a:spcBef>
                <a:spcPts val="0"/>
              </a:spcBef>
              <a:spcAft>
                <a:spcPts val="0"/>
              </a:spcAft>
              <a:buNone/>
            </a:pPr>
            <a:r>
              <a:t/>
            </a:r>
            <a:endParaRPr sz="1300">
              <a:solidFill>
                <a:srgbClr val="FFFFFF"/>
              </a:solidFill>
            </a:endParaRPr>
          </a:p>
          <a:p>
            <a:pPr indent="0" lvl="0" marL="457200" rtl="0" algn="l">
              <a:spcBef>
                <a:spcPts val="0"/>
              </a:spcBef>
              <a:spcAft>
                <a:spcPts val="0"/>
              </a:spcAft>
              <a:buNone/>
            </a:pPr>
            <a:r>
              <a:t/>
            </a:r>
            <a:endParaRPr sz="1300">
              <a:solidFill>
                <a:srgbClr val="FFFFFF"/>
              </a:solidFill>
            </a:endParaRPr>
          </a:p>
        </p:txBody>
      </p:sp>
      <p:sp>
        <p:nvSpPr>
          <p:cNvPr id="198" name="Google Shape;198;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9" name="Google Shape;199;p21"/>
          <p:cNvPicPr preferRelativeResize="0"/>
          <p:nvPr/>
        </p:nvPicPr>
        <p:blipFill>
          <a:blip r:embed="rId3">
            <a:alphaModFix/>
          </a:blip>
          <a:stretch>
            <a:fillRect/>
          </a:stretch>
        </p:blipFill>
        <p:spPr>
          <a:xfrm>
            <a:off x="941425" y="2516250"/>
            <a:ext cx="4307224" cy="2627249"/>
          </a:xfrm>
          <a:prstGeom prst="rect">
            <a:avLst/>
          </a:prstGeom>
          <a:noFill/>
          <a:ln>
            <a:noFill/>
          </a:ln>
        </p:spPr>
      </p:pic>
      <p:pic>
        <p:nvPicPr>
          <p:cNvPr id="200" name="Google Shape;200;p21"/>
          <p:cNvPicPr preferRelativeResize="0"/>
          <p:nvPr/>
        </p:nvPicPr>
        <p:blipFill>
          <a:blip r:embed="rId4">
            <a:alphaModFix/>
          </a:blip>
          <a:stretch>
            <a:fillRect/>
          </a:stretch>
        </p:blipFill>
        <p:spPr>
          <a:xfrm>
            <a:off x="5895950" y="397363"/>
            <a:ext cx="2899175" cy="434877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